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468" r:id="rId5"/>
    <p:sldId id="508" r:id="rId6"/>
    <p:sldId id="557" r:id="rId7"/>
    <p:sldId id="550" r:id="rId8"/>
    <p:sldId id="551" r:id="rId9"/>
    <p:sldId id="552" r:id="rId10"/>
    <p:sldId id="553" r:id="rId11"/>
    <p:sldId id="554" r:id="rId12"/>
    <p:sldId id="555" r:id="rId13"/>
    <p:sldId id="556" r:id="rId14"/>
    <p:sldId id="538" r:id="rId15"/>
    <p:sldId id="264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73" d="100"/>
          <a:sy n="73" d="100"/>
        </p:scale>
        <p:origin x="96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51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9785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56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624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400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056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567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041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535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8076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350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components-and-api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325360" y="2116663"/>
            <a:ext cx="95412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accent2">
                    <a:lumMod val="50000"/>
                  </a:schemeClr>
                </a:solidFill>
                <a:latin typeface="Work Sans" pitchFamily="2" charset="77"/>
              </a:rPr>
              <a:t>Centro de electricidad, Electrónica y Telecomunicaciones </a:t>
            </a:r>
            <a:endParaRPr lang="es-CO" sz="2800" b="1" dirty="0">
              <a:solidFill>
                <a:schemeClr val="accent2">
                  <a:lumMod val="50000"/>
                </a:schemeClr>
              </a:solidFill>
              <a:latin typeface="Work Sans" pitchFamily="2" charset="77"/>
            </a:endParaRPr>
          </a:p>
          <a:p>
            <a:pPr algn="ctr"/>
            <a:r>
              <a:rPr lang="es-CO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 </a:t>
            </a:r>
          </a:p>
          <a:p>
            <a:pPr algn="ctr"/>
            <a:r>
              <a:rPr lang="es-CO" sz="2800" b="1" dirty="0">
                <a:solidFill>
                  <a:srgbClr val="45AA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TALLER - DESARROLLO DE APLICACIONES MOVILES</a:t>
            </a:r>
          </a:p>
          <a:p>
            <a:pPr algn="ctr"/>
            <a:endParaRPr lang="es-CO" sz="2800" b="1" dirty="0">
              <a:solidFill>
                <a:srgbClr val="45AA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ctr"/>
            <a:endParaRPr lang="es-CO" sz="2800" b="1" dirty="0">
              <a:solidFill>
                <a:srgbClr val="45AA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ctr"/>
            <a:endParaRPr lang="es-CO" sz="2800" b="1" dirty="0">
              <a:solidFill>
                <a:srgbClr val="45AA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r"/>
            <a:r>
              <a:rPr lang="es-CO" sz="2000" b="1" dirty="0">
                <a:solidFill>
                  <a:srgbClr val="45AA00"/>
                </a:solidFill>
                <a:latin typeface="Calibri" panose="020F0502020204030204" pitchFamily="34" charset="0"/>
              </a:rPr>
              <a:t>Orientador: Marco León Mora Méndez</a:t>
            </a:r>
          </a:p>
          <a:p>
            <a:pPr algn="r"/>
            <a:r>
              <a:rPr lang="es-CO" sz="2000" b="1" dirty="0">
                <a:solidFill>
                  <a:srgbClr val="45AA00"/>
                </a:solidFill>
                <a:latin typeface="Calibri" panose="020F0502020204030204" pitchFamily="34" charset="0"/>
              </a:rPr>
              <a:t>28/02/2024</a:t>
            </a:r>
          </a:p>
          <a:p>
            <a:pPr algn="ctr"/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911309" y="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b="1" i="1" dirty="0">
                <a:solidFill>
                  <a:srgbClr val="92D050"/>
                </a:solidFill>
                <a:latin typeface="Work Sans Light" pitchFamily="2" charset="77"/>
              </a:rPr>
              <a:t>Bitácora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403582" y="646331"/>
            <a:ext cx="8969829" cy="14514"/>
          </a:xfrm>
          <a:prstGeom prst="line">
            <a:avLst/>
          </a:prstGeom>
          <a:ln w="508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2">
            <a:extLst>
              <a:ext uri="{FF2B5EF4-FFF2-40B4-BE49-F238E27FC236}">
                <a16:creationId xmlns:a16="http://schemas.microsoft.com/office/drawing/2014/main" id="{BF337949-B86C-C6E3-61F2-9B647F3D8D13}"/>
              </a:ext>
            </a:extLst>
          </p:cNvPr>
          <p:cNvSpPr txBox="1"/>
          <p:nvPr/>
        </p:nvSpPr>
        <p:spPr>
          <a:xfrm>
            <a:off x="897794" y="1048822"/>
            <a:ext cx="10396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>
                    <a:lumMod val="50000"/>
                  </a:schemeClr>
                </a:solidFill>
                <a:latin typeface="SegoeUIVariable"/>
              </a:rPr>
              <a:t>8. Compromisos o Trabajo Autónomo:</a:t>
            </a:r>
          </a:p>
          <a:p>
            <a:endParaRPr lang="es-ES" b="1" dirty="0">
              <a:solidFill>
                <a:schemeClr val="accent2">
                  <a:lumMod val="50000"/>
                </a:schemeClr>
              </a:solidFill>
              <a:latin typeface="SegoeUIVariable"/>
            </a:endParaRPr>
          </a:p>
          <a:p>
            <a:pPr lvl="1" algn="l"/>
            <a:endParaRPr lang="es-ES" b="1" dirty="0">
              <a:solidFill>
                <a:schemeClr val="accent2">
                  <a:lumMod val="50000"/>
                </a:schemeClr>
              </a:solidFill>
              <a:latin typeface="SegoeUIVariable"/>
            </a:endParaRPr>
          </a:p>
          <a:p>
            <a:pPr lvl="1" algn="l"/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Auto asignación de actividades para continuar el proceso de formación de manera autónoma</a:t>
            </a:r>
            <a:endParaRPr lang="es-ES" b="0" i="0" dirty="0">
              <a:effectLst/>
              <a:latin typeface="SegoeUIVariable"/>
            </a:endParaRPr>
          </a:p>
        </p:txBody>
      </p:sp>
    </p:spTree>
    <p:extLst>
      <p:ext uri="{BB962C8B-B14F-4D97-AF65-F5344CB8AC3E}">
        <p14:creationId xmlns:p14="http://schemas.microsoft.com/office/powerpoint/2010/main" val="320805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0" y="32853"/>
            <a:ext cx="1125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i="1" dirty="0">
                <a:solidFill>
                  <a:srgbClr val="92D050"/>
                </a:solidFill>
                <a:latin typeface="Work Sans Light" pitchFamily="2" charset="77"/>
              </a:rPr>
              <a:t>4. Reglas y Normas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356581" y="679184"/>
            <a:ext cx="8969829" cy="14514"/>
          </a:xfrm>
          <a:prstGeom prst="line">
            <a:avLst/>
          </a:prstGeom>
          <a:ln w="508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6">
            <a:extLst>
              <a:ext uri="{FF2B5EF4-FFF2-40B4-BE49-F238E27FC236}">
                <a16:creationId xmlns:a16="http://schemas.microsoft.com/office/drawing/2014/main" id="{C388A070-F554-B31B-BA79-A2B4BDBE28A1}"/>
              </a:ext>
            </a:extLst>
          </p:cNvPr>
          <p:cNvSpPr txBox="1"/>
          <p:nvPr/>
        </p:nvSpPr>
        <p:spPr>
          <a:xfrm>
            <a:off x="4361675" y="1928209"/>
            <a:ext cx="46141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b="1" i="1" dirty="0">
              <a:solidFill>
                <a:srgbClr val="92D050"/>
              </a:solidFill>
            </a:endParaRPr>
          </a:p>
          <a:p>
            <a:pPr algn="just"/>
            <a:r>
              <a:rPr lang="es-MX" sz="2400" dirty="0">
                <a:solidFill>
                  <a:schemeClr val="accent2">
                    <a:lumMod val="50000"/>
                  </a:schemeClr>
                </a:solidFill>
              </a:rPr>
              <a:t>Ustedes ya se las saben!</a:t>
            </a:r>
          </a:p>
          <a:p>
            <a:pPr algn="just"/>
            <a:endParaRPr lang="es-MX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5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911309" y="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b="1" i="1" dirty="0">
                <a:solidFill>
                  <a:srgbClr val="92D050"/>
                </a:solidFill>
                <a:latin typeface="Work Sans Light" pitchFamily="2" charset="77"/>
              </a:rPr>
              <a:t>Bitácora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403582" y="646331"/>
            <a:ext cx="8969829" cy="14514"/>
          </a:xfrm>
          <a:prstGeom prst="line">
            <a:avLst/>
          </a:prstGeom>
          <a:ln w="508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2">
            <a:extLst>
              <a:ext uri="{FF2B5EF4-FFF2-40B4-BE49-F238E27FC236}">
                <a16:creationId xmlns:a16="http://schemas.microsoft.com/office/drawing/2014/main" id="{BF337949-B86C-C6E3-61F2-9B647F3D8D13}"/>
              </a:ext>
            </a:extLst>
          </p:cNvPr>
          <p:cNvSpPr txBox="1"/>
          <p:nvPr/>
        </p:nvSpPr>
        <p:spPr>
          <a:xfrm>
            <a:off x="2594514" y="1211382"/>
            <a:ext cx="87146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UIVariable"/>
              </a:rPr>
              <a:t> 	Introducción y Bienvenida</a:t>
            </a:r>
          </a:p>
          <a:p>
            <a:pPr algn="l">
              <a:buFont typeface="+mj-lt"/>
              <a:buAutoNum type="arabicPeriod"/>
            </a:pPr>
            <a:endParaRPr lang="es-ES" b="0" i="0" dirty="0">
              <a:solidFill>
                <a:schemeClr val="accent2">
                  <a:lumMod val="50000"/>
                </a:schemeClr>
              </a:solidFill>
              <a:effectLst/>
              <a:latin typeface="SegoeUIVariable"/>
            </a:endParaRP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UIVariable"/>
              </a:rPr>
              <a:t> 	Contextualización</a:t>
            </a:r>
          </a:p>
          <a:p>
            <a:pPr algn="l">
              <a:buFont typeface="+mj-lt"/>
              <a:buAutoNum type="arabicPeriod"/>
            </a:pPr>
            <a:endParaRPr lang="es-ES" b="0" i="0" dirty="0">
              <a:solidFill>
                <a:schemeClr val="accent2">
                  <a:lumMod val="50000"/>
                </a:schemeClr>
              </a:solidFill>
              <a:effectLst/>
              <a:latin typeface="SegoeUIVariable"/>
            </a:endParaRP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UIVariable"/>
              </a:rPr>
              <a:t> 	Desarrollo del Contenido</a:t>
            </a:r>
          </a:p>
          <a:p>
            <a:pPr algn="l">
              <a:buFont typeface="+mj-lt"/>
              <a:buAutoNum type="arabicPeriod"/>
            </a:pPr>
            <a:endParaRPr lang="es-ES" b="0" i="0" dirty="0">
              <a:solidFill>
                <a:schemeClr val="accent2">
                  <a:lumMod val="50000"/>
                </a:schemeClr>
              </a:solidFill>
              <a:effectLst/>
              <a:latin typeface="SegoeUIVariable"/>
            </a:endParaRP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UIVariable"/>
              </a:rPr>
              <a:t> 	Práctica y Aplicación</a:t>
            </a:r>
          </a:p>
          <a:p>
            <a:pPr algn="l">
              <a:buFont typeface="+mj-lt"/>
              <a:buAutoNum type="arabicPeriod"/>
            </a:pPr>
            <a:endParaRPr lang="es-ES" b="0" i="0" dirty="0">
              <a:solidFill>
                <a:schemeClr val="accent2">
                  <a:lumMod val="50000"/>
                </a:schemeClr>
              </a:solidFill>
              <a:effectLst/>
              <a:latin typeface="SegoeUIVariable"/>
            </a:endParaRP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UIVariable"/>
              </a:rPr>
              <a:t> 	Evaluación</a:t>
            </a:r>
            <a:endParaRPr lang="es-ES" b="0" i="0" dirty="0">
              <a:solidFill>
                <a:schemeClr val="accent2">
                  <a:lumMod val="50000"/>
                </a:schemeClr>
              </a:solidFill>
              <a:effectLst/>
              <a:latin typeface="SegoeUIVariable"/>
            </a:endParaRPr>
          </a:p>
          <a:p>
            <a:pPr lvl="1" algn="l"/>
            <a:endParaRPr lang="es-ES" b="0" i="0" dirty="0">
              <a:solidFill>
                <a:schemeClr val="accent2">
                  <a:lumMod val="50000"/>
                </a:schemeClr>
              </a:solidFill>
              <a:effectLst/>
              <a:latin typeface="SegoeUIVariable"/>
            </a:endParaRP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UIVariable"/>
              </a:rPr>
              <a:t> 	Reflexión y Retroalimentación</a:t>
            </a:r>
          </a:p>
          <a:p>
            <a:pPr algn="l">
              <a:buFont typeface="+mj-lt"/>
              <a:buAutoNum type="arabicPeriod"/>
            </a:pPr>
            <a:endParaRPr lang="es-ES" b="0" i="0" dirty="0">
              <a:solidFill>
                <a:schemeClr val="accent2">
                  <a:lumMod val="50000"/>
                </a:schemeClr>
              </a:solidFill>
              <a:effectLst/>
              <a:latin typeface="SegoeUIVariable"/>
            </a:endParaRP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UIVariable"/>
              </a:rPr>
              <a:t> 	 </a:t>
            </a:r>
            <a:r>
              <a:rPr lang="es-ES" b="1" dirty="0">
                <a:solidFill>
                  <a:schemeClr val="accent2">
                    <a:lumMod val="50000"/>
                  </a:schemeClr>
                </a:solidFill>
                <a:latin typeface="SegoeUIVariable"/>
              </a:rPr>
              <a:t>Compromisos</a:t>
            </a:r>
            <a:r>
              <a:rPr lang="es-ES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UIVariable"/>
              </a:rPr>
              <a:t> o Trabajo Autónomo</a:t>
            </a:r>
          </a:p>
          <a:p>
            <a:pPr algn="l">
              <a:buFont typeface="+mj-lt"/>
              <a:buAutoNum type="arabicPeriod"/>
            </a:pPr>
            <a:endParaRPr lang="es-ES" b="0" i="0" dirty="0">
              <a:solidFill>
                <a:schemeClr val="accent2">
                  <a:lumMod val="50000"/>
                </a:schemeClr>
              </a:solidFill>
              <a:effectLst/>
              <a:latin typeface="SegoeUIVariable"/>
            </a:endParaRP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UIVariable"/>
              </a:rPr>
              <a:t> 	 Cierre</a:t>
            </a:r>
            <a:endParaRPr lang="es-ES" b="0" i="0" dirty="0">
              <a:solidFill>
                <a:schemeClr val="accent2">
                  <a:lumMod val="50000"/>
                </a:schemeClr>
              </a:solidFill>
              <a:effectLst/>
              <a:latin typeface="SegoeUIVariable"/>
            </a:endParaRPr>
          </a:p>
        </p:txBody>
      </p:sp>
    </p:spTree>
    <p:extLst>
      <p:ext uri="{BB962C8B-B14F-4D97-AF65-F5344CB8AC3E}">
        <p14:creationId xmlns:p14="http://schemas.microsoft.com/office/powerpoint/2010/main" val="63160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911309" y="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b="1" i="1" dirty="0">
                <a:solidFill>
                  <a:srgbClr val="92D050"/>
                </a:solidFill>
                <a:latin typeface="Work Sans Light" pitchFamily="2" charset="77"/>
              </a:rPr>
              <a:t>Bitácora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403582" y="646331"/>
            <a:ext cx="8969829" cy="14514"/>
          </a:xfrm>
          <a:prstGeom prst="line">
            <a:avLst/>
          </a:prstGeom>
          <a:ln w="508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2">
            <a:extLst>
              <a:ext uri="{FF2B5EF4-FFF2-40B4-BE49-F238E27FC236}">
                <a16:creationId xmlns:a16="http://schemas.microsoft.com/office/drawing/2014/main" id="{BF337949-B86C-C6E3-61F2-9B647F3D8D13}"/>
              </a:ext>
            </a:extLst>
          </p:cNvPr>
          <p:cNvSpPr txBox="1"/>
          <p:nvPr/>
        </p:nvSpPr>
        <p:spPr>
          <a:xfrm>
            <a:off x="897794" y="1048822"/>
            <a:ext cx="10396412" cy="470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UIVariable"/>
              </a:rPr>
              <a:t>1. Introducción y Bienvenida</a:t>
            </a:r>
            <a:r>
              <a:rPr lang="es-ES" b="0" i="0" dirty="0">
                <a:solidFill>
                  <a:schemeClr val="accent2">
                    <a:lumMod val="50000"/>
                  </a:schemeClr>
                </a:solidFill>
                <a:effectLst/>
                <a:latin typeface="SegoeUIVariable"/>
              </a:rPr>
              <a:t>:</a:t>
            </a:r>
          </a:p>
          <a:p>
            <a:pPr lvl="1" algn="l"/>
            <a:endParaRPr lang="es-ES" b="0" i="0" dirty="0">
              <a:effectLst/>
              <a:latin typeface="SegoeUIVariable"/>
            </a:endParaRPr>
          </a:p>
          <a:p>
            <a:pPr lvl="1" algn="l"/>
            <a:r>
              <a:rPr lang="es-ES" sz="2000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UIVariable"/>
              </a:rPr>
              <a:t>Apropiar las habilidades básicas para el desarrollo de una App Móvil</a:t>
            </a:r>
          </a:p>
          <a:p>
            <a:pPr lvl="1" algn="l"/>
            <a:endParaRPr lang="es-ES" b="0" i="0" dirty="0">
              <a:effectLst/>
              <a:latin typeface="SegoeUIVariable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MX" sz="18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Conocer un procedimientos de instalación del entorno de desarrollo para desarrollar la App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MX" sz="1800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  <a:ea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MX" sz="18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Aprender como instalar un emulador y como ejecutar la app en un dispositivo físico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MX" sz="1800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  <a:ea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MX" sz="18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 Comprender la estructura de los elementos centrales de la App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CO" sz="1800" dirty="0">
              <a:solidFill>
                <a:schemeClr val="accent6">
                  <a:lumMod val="7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MX" sz="18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Poner en practica el mecanismo de navegación entre ventanas.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CO" sz="1800" dirty="0">
              <a:solidFill>
                <a:schemeClr val="accent6">
                  <a:lumMod val="7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MX" sz="18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Organizar el código siguiendo un patrón de diseño.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CO" sz="1800" dirty="0">
              <a:solidFill>
                <a:schemeClr val="accent6">
                  <a:lumMod val="7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MX" sz="180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Poner en funcionamiento un servidor que se comunique con la App.</a:t>
            </a:r>
            <a:endParaRPr lang="es-CO" sz="1800" dirty="0">
              <a:solidFill>
                <a:schemeClr val="accent6">
                  <a:lumMod val="75000"/>
                </a:schemeClr>
              </a:solidFill>
              <a:effectLst/>
              <a:latin typeface="Century Gothic" panose="020B0502020202020204" pitchFamily="34" charset="0"/>
              <a:ea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41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911309" y="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b="1" i="1" dirty="0">
                <a:solidFill>
                  <a:srgbClr val="92D050"/>
                </a:solidFill>
                <a:latin typeface="Work Sans Light" pitchFamily="2" charset="77"/>
              </a:rPr>
              <a:t>Bitácora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403582" y="646331"/>
            <a:ext cx="8969829" cy="14514"/>
          </a:xfrm>
          <a:prstGeom prst="line">
            <a:avLst/>
          </a:prstGeom>
          <a:ln w="508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2">
            <a:extLst>
              <a:ext uri="{FF2B5EF4-FFF2-40B4-BE49-F238E27FC236}">
                <a16:creationId xmlns:a16="http://schemas.microsoft.com/office/drawing/2014/main" id="{BF337949-B86C-C6E3-61F2-9B647F3D8D13}"/>
              </a:ext>
            </a:extLst>
          </p:cNvPr>
          <p:cNvSpPr txBox="1"/>
          <p:nvPr/>
        </p:nvSpPr>
        <p:spPr>
          <a:xfrm>
            <a:off x="897794" y="1048822"/>
            <a:ext cx="103964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>
                    <a:lumMod val="50000"/>
                  </a:schemeClr>
                </a:solidFill>
                <a:latin typeface="SegoeUIVariable"/>
              </a:rPr>
              <a:t>2. Contextualización:</a:t>
            </a:r>
          </a:p>
          <a:p>
            <a:pPr lvl="1"/>
            <a:endParaRPr lang="es-MX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s-MX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En las últimas décadas, las apps móviles se han posicionado como unas de las herramientas más eficaces en el campo del e-</a:t>
            </a:r>
            <a:r>
              <a:rPr lang="es-MX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commerce</a:t>
            </a:r>
            <a:r>
              <a:rPr lang="es-MX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pues las aplicaciones promueven la interconectividad y mejoran la experiencia en la adquisición de productos y servicios.</a:t>
            </a:r>
            <a:endParaRPr lang="es-CO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 algn="l"/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 algn="l"/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53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911309" y="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b="1" i="1" dirty="0">
                <a:solidFill>
                  <a:srgbClr val="92D050"/>
                </a:solidFill>
                <a:latin typeface="Work Sans Light" pitchFamily="2" charset="77"/>
              </a:rPr>
              <a:t>Bitácora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403582" y="646331"/>
            <a:ext cx="8969829" cy="14514"/>
          </a:xfrm>
          <a:prstGeom prst="line">
            <a:avLst/>
          </a:prstGeom>
          <a:ln w="508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2">
            <a:extLst>
              <a:ext uri="{FF2B5EF4-FFF2-40B4-BE49-F238E27FC236}">
                <a16:creationId xmlns:a16="http://schemas.microsoft.com/office/drawing/2014/main" id="{BF337949-B86C-C6E3-61F2-9B647F3D8D13}"/>
              </a:ext>
            </a:extLst>
          </p:cNvPr>
          <p:cNvSpPr txBox="1"/>
          <p:nvPr/>
        </p:nvSpPr>
        <p:spPr>
          <a:xfrm>
            <a:off x="3073436" y="823463"/>
            <a:ext cx="5828827" cy="603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>
                    <a:lumMod val="50000"/>
                  </a:schemeClr>
                </a:solidFill>
                <a:latin typeface="SegoeUIVariable"/>
              </a:rPr>
              <a:t>3. Desarrollo del Contenido (Temas a tratar):</a:t>
            </a:r>
          </a:p>
          <a:p>
            <a:endParaRPr lang="es-ES" b="1" dirty="0">
              <a:solidFill>
                <a:schemeClr val="accent2">
                  <a:lumMod val="50000"/>
                </a:schemeClr>
              </a:solidFill>
              <a:latin typeface="SegoeUIVariable"/>
            </a:endParaRP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DESARROLLO DE APPS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RECT NATIVE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ENTORNO DE DESARROLLO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COMPONENTES CENTRALES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NAVEGACION ENTRE PANTALLAS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PATRON MVVM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SERVIDOR NODE.JS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CONECCION A LA BD (MySQL)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743200" algn="l"/>
                <a:tab pos="2847975" algn="l"/>
                <a:tab pos="3457575" algn="l"/>
              </a:tabLst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JSON WEB TOKEN</a:t>
            </a:r>
            <a:endParaRPr lang="es-ES" b="0" i="0" dirty="0">
              <a:effectLst/>
              <a:latin typeface="SegoeUIVariable"/>
            </a:endParaRPr>
          </a:p>
        </p:txBody>
      </p:sp>
    </p:spTree>
    <p:extLst>
      <p:ext uri="{BB962C8B-B14F-4D97-AF65-F5344CB8AC3E}">
        <p14:creationId xmlns:p14="http://schemas.microsoft.com/office/powerpoint/2010/main" val="338529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911309" y="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b="1" i="1" dirty="0">
                <a:solidFill>
                  <a:srgbClr val="92D050"/>
                </a:solidFill>
                <a:latin typeface="Work Sans Light" pitchFamily="2" charset="77"/>
              </a:rPr>
              <a:t>Bitácora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403582" y="646331"/>
            <a:ext cx="8969829" cy="14514"/>
          </a:xfrm>
          <a:prstGeom prst="line">
            <a:avLst/>
          </a:prstGeom>
          <a:ln w="508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2">
            <a:extLst>
              <a:ext uri="{FF2B5EF4-FFF2-40B4-BE49-F238E27FC236}">
                <a16:creationId xmlns:a16="http://schemas.microsoft.com/office/drawing/2014/main" id="{BF337949-B86C-C6E3-61F2-9B647F3D8D13}"/>
              </a:ext>
            </a:extLst>
          </p:cNvPr>
          <p:cNvSpPr txBox="1"/>
          <p:nvPr/>
        </p:nvSpPr>
        <p:spPr>
          <a:xfrm>
            <a:off x="897794" y="1048822"/>
            <a:ext cx="103964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>
                    <a:lumMod val="50000"/>
                  </a:schemeClr>
                </a:solidFill>
                <a:latin typeface="SegoeUIVariable"/>
              </a:rPr>
              <a:t>4. Práctica y Aplicación:</a:t>
            </a:r>
          </a:p>
          <a:p>
            <a:endParaRPr lang="es-ES" b="1" dirty="0">
              <a:solidFill>
                <a:schemeClr val="accent2">
                  <a:lumMod val="50000"/>
                </a:schemeClr>
              </a:solidFill>
              <a:latin typeface="SegoeUIVariable"/>
            </a:endParaRPr>
          </a:p>
          <a:p>
            <a:pPr algn="just"/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Desarrolle una aplicación, siguiendo los pasos indicados en el documento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DESARROLLO DE APPS CON REACT NATIVE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suministrado en formato PDF.</a:t>
            </a:r>
          </a:p>
          <a:p>
            <a:pPr algn="just"/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Debido a las restricciones de tiempo, se sugiere copiar el código suministrado en cada paso del proceso, verificar y corregir posibles errores y ejecutar para verificar su funcionalidad.</a:t>
            </a:r>
          </a:p>
          <a:p>
            <a:pPr algn="just"/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Se propone un repaso posterior, realizando cambios al código para comprobar su funcionalidad, consultando documentación adicional, principalmente en la página de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React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Native:</a:t>
            </a:r>
          </a:p>
          <a:p>
            <a:pPr algn="just"/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  <a:hlinkClick r:id="rId3"/>
              </a:rPr>
              <a:t>https://reactnative.dev/docs/components-and-apis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3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911309" y="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b="1" i="1" dirty="0">
                <a:solidFill>
                  <a:srgbClr val="92D050"/>
                </a:solidFill>
                <a:latin typeface="Work Sans Light" pitchFamily="2" charset="77"/>
              </a:rPr>
              <a:t>Bitácora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403582" y="646331"/>
            <a:ext cx="8969829" cy="14514"/>
          </a:xfrm>
          <a:prstGeom prst="line">
            <a:avLst/>
          </a:prstGeom>
          <a:ln w="508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2">
            <a:extLst>
              <a:ext uri="{FF2B5EF4-FFF2-40B4-BE49-F238E27FC236}">
                <a16:creationId xmlns:a16="http://schemas.microsoft.com/office/drawing/2014/main" id="{BF337949-B86C-C6E3-61F2-9B647F3D8D13}"/>
              </a:ext>
            </a:extLst>
          </p:cNvPr>
          <p:cNvSpPr txBox="1"/>
          <p:nvPr/>
        </p:nvSpPr>
        <p:spPr>
          <a:xfrm>
            <a:off x="1224906" y="1317576"/>
            <a:ext cx="10396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>
                    <a:lumMod val="50000"/>
                  </a:schemeClr>
                </a:solidFill>
                <a:latin typeface="SegoeUIVariable"/>
              </a:rPr>
              <a:t>5. Evaluación:</a:t>
            </a:r>
          </a:p>
          <a:p>
            <a:pPr lvl="1" algn="l"/>
            <a:endParaRPr lang="es-ES" dirty="0">
              <a:latin typeface="SegoeUIVariable"/>
            </a:endParaRPr>
          </a:p>
          <a:p>
            <a:pPr lvl="1"/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Se propone un proceso autoevaluativo sobre los temas tratados.</a:t>
            </a:r>
          </a:p>
          <a:p>
            <a:pPr lvl="1" algn="l"/>
            <a:endParaRPr lang="es-ES" b="0" i="0" dirty="0">
              <a:effectLst/>
              <a:latin typeface="SegoeUIVariable"/>
            </a:endParaRPr>
          </a:p>
        </p:txBody>
      </p:sp>
    </p:spTree>
    <p:extLst>
      <p:ext uri="{BB962C8B-B14F-4D97-AF65-F5344CB8AC3E}">
        <p14:creationId xmlns:p14="http://schemas.microsoft.com/office/powerpoint/2010/main" val="121122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911309" y="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b="1" i="1" dirty="0">
                <a:solidFill>
                  <a:srgbClr val="92D050"/>
                </a:solidFill>
                <a:latin typeface="Work Sans Light" pitchFamily="2" charset="77"/>
              </a:rPr>
              <a:t>Bitácora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403582" y="646331"/>
            <a:ext cx="8969829" cy="14514"/>
          </a:xfrm>
          <a:prstGeom prst="line">
            <a:avLst/>
          </a:prstGeom>
          <a:ln w="508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2">
            <a:extLst>
              <a:ext uri="{FF2B5EF4-FFF2-40B4-BE49-F238E27FC236}">
                <a16:creationId xmlns:a16="http://schemas.microsoft.com/office/drawing/2014/main" id="{BF337949-B86C-C6E3-61F2-9B647F3D8D13}"/>
              </a:ext>
            </a:extLst>
          </p:cNvPr>
          <p:cNvSpPr txBox="1"/>
          <p:nvPr/>
        </p:nvSpPr>
        <p:spPr>
          <a:xfrm>
            <a:off x="2022401" y="1307176"/>
            <a:ext cx="7752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>
                    <a:lumMod val="50000"/>
                  </a:schemeClr>
                </a:solidFill>
                <a:latin typeface="SegoeUIVariable"/>
              </a:rPr>
              <a:t>6. Reflexión y Retroalimentación:</a:t>
            </a:r>
          </a:p>
          <a:p>
            <a:endParaRPr lang="es-ES" b="1" dirty="0">
              <a:solidFill>
                <a:schemeClr val="accent2">
                  <a:lumMod val="50000"/>
                </a:schemeClr>
              </a:solidFill>
              <a:latin typeface="SegoeUIVariable"/>
            </a:endParaRPr>
          </a:p>
          <a:p>
            <a:pPr lvl="1" algn="l"/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Invitación a los participantes a reflexionar sobre lo realizado. Sus comentarios son muy valiosos para posteriores procesos de transferencia tecnológica.</a:t>
            </a:r>
          </a:p>
          <a:p>
            <a:pPr lvl="1" algn="l"/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23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911309" y="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b="1" i="1" dirty="0">
                <a:solidFill>
                  <a:srgbClr val="92D050"/>
                </a:solidFill>
                <a:latin typeface="Work Sans Light" pitchFamily="2" charset="77"/>
              </a:rPr>
              <a:t>Bitácora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403582" y="646331"/>
            <a:ext cx="8969829" cy="14514"/>
          </a:xfrm>
          <a:prstGeom prst="line">
            <a:avLst/>
          </a:prstGeom>
          <a:ln w="508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2">
            <a:extLst>
              <a:ext uri="{FF2B5EF4-FFF2-40B4-BE49-F238E27FC236}">
                <a16:creationId xmlns:a16="http://schemas.microsoft.com/office/drawing/2014/main" id="{BF337949-B86C-C6E3-61F2-9B647F3D8D13}"/>
              </a:ext>
            </a:extLst>
          </p:cNvPr>
          <p:cNvSpPr txBox="1"/>
          <p:nvPr/>
        </p:nvSpPr>
        <p:spPr>
          <a:xfrm>
            <a:off x="2211587" y="1292662"/>
            <a:ext cx="77627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>
                    <a:lumMod val="50000"/>
                  </a:schemeClr>
                </a:solidFill>
                <a:latin typeface="SegoeUIVariable"/>
              </a:rPr>
              <a:t>7. Cierre:</a:t>
            </a:r>
          </a:p>
          <a:p>
            <a:endParaRPr lang="es-ES" b="1" dirty="0">
              <a:solidFill>
                <a:schemeClr val="accent2">
                  <a:lumMod val="50000"/>
                </a:schemeClr>
              </a:solidFill>
              <a:latin typeface="SegoeUIVariable"/>
            </a:endParaRPr>
          </a:p>
          <a:p>
            <a:pPr lvl="1" algn="l"/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Resumen de los puntos clave de la formación (colaborativo):</a:t>
            </a:r>
          </a:p>
          <a:p>
            <a:pPr marL="742950" lvl="1" indent="-285750" algn="l">
              <a:buFont typeface="+mj-lt"/>
              <a:buAutoNum type="arabicPeriod"/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-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-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-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-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-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-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-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-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-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-</a:t>
            </a:r>
          </a:p>
          <a:p>
            <a:pPr lvl="1" algn="l"/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s-E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47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4de92ab-9e44-4f8f-b382-709ecc202aaf">
      <Terms xmlns="http://schemas.microsoft.com/office/infopath/2007/PartnerControls"/>
    </lcf76f155ced4ddcb4097134ff3c332f>
    <TaxCatchAll xmlns="51500b7c-654d-41dc-9895-b0252e2b8d4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38C9D09EC8894D8A19103F7D79A655" ma:contentTypeVersion="11" ma:contentTypeDescription="Create a new document." ma:contentTypeScope="" ma:versionID="d71da6db938a4830ca0f5820905b5768">
  <xsd:schema xmlns:xsd="http://www.w3.org/2001/XMLSchema" xmlns:xs="http://www.w3.org/2001/XMLSchema" xmlns:p="http://schemas.microsoft.com/office/2006/metadata/properties" xmlns:ns2="74de92ab-9e44-4f8f-b382-709ecc202aaf" xmlns:ns3="51500b7c-654d-41dc-9895-b0252e2b8d40" targetNamespace="http://schemas.microsoft.com/office/2006/metadata/properties" ma:root="true" ma:fieldsID="1e9374e67166bf1ef483325f9b379283" ns2:_="" ns3:_="">
    <xsd:import namespace="74de92ab-9e44-4f8f-b382-709ecc202aaf"/>
    <xsd:import namespace="51500b7c-654d-41dc-9895-b0252e2b8d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e92ab-9e44-4f8f-b382-709ecc202a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33c8c81-5745-4931-bcc4-c2aeafe867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500b7c-654d-41dc-9895-b0252e2b8d4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e139c388-19fc-4920-aa98-3961ec9ffbae}" ma:internalName="TaxCatchAll" ma:showField="CatchAllData" ma:web="51500b7c-654d-41dc-9895-b0252e2b8d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3EFD76-8923-4B6F-AA6E-AEAAB2549B94}">
  <ds:schemaRefs>
    <ds:schemaRef ds:uri="http://schemas.microsoft.com/office/2006/metadata/properties"/>
    <ds:schemaRef ds:uri="http://schemas.microsoft.com/office/infopath/2007/PartnerControls"/>
    <ds:schemaRef ds:uri="74de92ab-9e44-4f8f-b382-709ecc202aaf"/>
    <ds:schemaRef ds:uri="51500b7c-654d-41dc-9895-b0252e2b8d40"/>
  </ds:schemaRefs>
</ds:datastoreItem>
</file>

<file path=customXml/itemProps2.xml><?xml version="1.0" encoding="utf-8"?>
<ds:datastoreItem xmlns:ds="http://schemas.openxmlformats.org/officeDocument/2006/customXml" ds:itemID="{28E312C6-2288-4656-B992-7B96BF2DBD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e92ab-9e44-4f8f-b382-709ecc202aaf"/>
    <ds:schemaRef ds:uri="51500b7c-654d-41dc-9895-b0252e2b8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8A6E6D-6EB8-43C9-AA7E-899BA117B9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5049</TotalTime>
  <Words>445</Words>
  <Application>Microsoft Office PowerPoint</Application>
  <PresentationFormat>Panorámica</PresentationFormat>
  <Paragraphs>122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SegoeUIVariable</vt:lpstr>
      <vt:lpstr>Symbol</vt:lpstr>
      <vt:lpstr>Work Sans</vt:lpstr>
      <vt:lpstr>Work Sans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Marco Leon Mora Mendez</cp:lastModifiedBy>
  <cp:revision>237</cp:revision>
  <dcterms:created xsi:type="dcterms:W3CDTF">2020-10-01T23:51:28Z</dcterms:created>
  <dcterms:modified xsi:type="dcterms:W3CDTF">2024-02-27T13:58:24Z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  <property fmtid="{D5CDD505-2E9C-101B-9397-08002B2CF9AE}" pid="9" name="ContentTypeId">
    <vt:lpwstr>0x0101009F38C9D09EC8894D8A19103F7D79A655</vt:lpwstr>
  </property>
</Properties>
</file>